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0058400" cx="7772400"/>
  <p:notesSz cx="9388475" cy="7102475"/>
  <p:embeddedFontLst>
    <p:embeddedFont>
      <p:font typeface="Amatic SC"/>
      <p:regular r:id="rId13"/>
      <p:bold r:id="rId14"/>
    </p:embeddedFont>
    <p:embeddedFont>
      <p:font typeface="Inder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3F9076-59E3-4C33-AF5A-BC3883A5263C}">
  <a:tblStyle styleId="{013F9076-59E3-4C33-AF5A-BC3883A5263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AmaticSC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Inder-regular.fntdata"/><Relationship Id="rId14" Type="http://schemas.openxmlformats.org/officeDocument/2006/relationships/font" Target="fonts/AmaticS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30278edef_0_0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f30278edef_0_0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f30278edef_0_17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f30278edef_0_17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30278edef_0_34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2f30278edef_0_34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f30278edef_0_51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2f30278edef_0_51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f30278edef_0_68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2f30278edef_0_68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44814" y="1946371"/>
            <a:ext cx="3288986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986774" y="1946371"/>
            <a:ext cx="3291840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444814" y="5084774"/>
            <a:ext cx="6833800" cy="3405966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44814" y="8608242"/>
            <a:ext cx="6833800" cy="929085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89" name="Google Shape;89;p13"/>
          <p:cNvSpPr txBox="1"/>
          <p:nvPr/>
        </p:nvSpPr>
        <p:spPr>
          <a:xfrm>
            <a:off x="442863" y="2435230"/>
            <a:ext cx="3288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986775" y="2441435"/>
            <a:ext cx="3115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Where they grow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They do not have seeds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Identification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 and Obliques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/ Oral Hygiene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92" name="Google Shape;92;p13"/>
          <p:cNvGraphicFramePr/>
          <p:nvPr/>
        </p:nvGraphicFramePr>
        <p:xfrm>
          <a:off x="7740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94" name="Google Shape;94;p13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95" name="Google Shape;95;p13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96" name="Google Shape;96;p13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KINDERGARTEN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07" name="Google Shape;107;p14"/>
          <p:cNvSpPr txBox="1"/>
          <p:nvPr/>
        </p:nvSpPr>
        <p:spPr>
          <a:xfrm>
            <a:off x="442863" y="2435230"/>
            <a:ext cx="3288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986775" y="2441435"/>
            <a:ext cx="31155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6670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Where they grow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They do not have seeds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Identification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 and Obliques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/ Oral Hygiene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111" name="Google Shape;111;p14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12" name="Google Shape;112;p14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13" name="Google Shape;113;p14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FIRST GRADE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15" name="Google Shape;115;p14"/>
          <p:cNvGraphicFramePr/>
          <p:nvPr/>
        </p:nvGraphicFramePr>
        <p:xfrm>
          <a:off x="7740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25" name="Google Shape;125;p15"/>
          <p:cNvSpPr txBox="1"/>
          <p:nvPr/>
        </p:nvSpPr>
        <p:spPr>
          <a:xfrm>
            <a:off x="442863" y="2435230"/>
            <a:ext cx="3288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3986775" y="2441435"/>
            <a:ext cx="3115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129" name="Google Shape;129;p15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30" name="Google Shape;130;p15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31" name="Google Shape;131;p15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SECOND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3986775" y="2441435"/>
            <a:ext cx="31155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○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Where they grow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○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They do not have seeds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Vegetable Identification Pre / Post Test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Abdominals, Obliques, Gluteus Maximus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/ Oral Hygiene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34" name="Google Shape;134;p15"/>
          <p:cNvGraphicFramePr/>
          <p:nvPr/>
        </p:nvGraphicFramePr>
        <p:xfrm>
          <a:off x="774099" y="551894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 sz="13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Tuesdays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 sz="13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>
                          <a:latin typeface="Inder"/>
                          <a:ea typeface="Inder"/>
                          <a:cs typeface="Inder"/>
                          <a:sym typeface="Inder"/>
                        </a:rPr>
                        <a:t>Toothbrushes</a:t>
                      </a:r>
                      <a:endParaRPr b="1" sz="13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To go along with our oral hygiene objective, all second grade students will receive a toothbrush and a guide to help encourage healthy brushing and care for their teeth.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>
                          <a:latin typeface="Inder"/>
                          <a:ea typeface="Inder"/>
                          <a:cs typeface="Inder"/>
                          <a:sym typeface="Inder"/>
                        </a:rPr>
                        <a:t>Vegetable Identification</a:t>
                      </a:r>
                      <a:endParaRPr b="1" sz="13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Students will complete a vegetable identification pre-test, prior to the unit and complete the same identification post-test, at the end of the unit.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Post-Test Dates: A Group (1/21), C Group (1/22), B Group (1/23)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44" name="Google Shape;144;p16"/>
          <p:cNvSpPr txBox="1"/>
          <p:nvPr/>
        </p:nvSpPr>
        <p:spPr>
          <a:xfrm>
            <a:off x="442863" y="2435230"/>
            <a:ext cx="3288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3986775" y="2441435"/>
            <a:ext cx="31155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 - Health Benefits of Vegetables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Abdominals, Obliques, Gluteus Maximus, Quadriceps, Hamstrings, Shin, Calf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- Why Teeth are NOT bones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46" name="Google Shape;146;p16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47" name="Google Shape;147;p16"/>
          <p:cNvGraphicFramePr/>
          <p:nvPr/>
        </p:nvGraphicFramePr>
        <p:xfrm>
          <a:off x="7769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Wednesdays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8" name="Google Shape;148;p16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149" name="Google Shape;149;p16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50" name="Google Shape;150;p16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51" name="Google Shape;151;p16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THIRD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7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62" name="Google Shape;162;p17"/>
          <p:cNvSpPr txBox="1"/>
          <p:nvPr/>
        </p:nvSpPr>
        <p:spPr>
          <a:xfrm>
            <a:off x="442863" y="2435230"/>
            <a:ext cx="3288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4037575" y="2298560"/>
            <a:ext cx="31155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 - Health Benefits of Vegetables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Abdominals, Obliques, Gluteus Maximus, Quadriceps, Hamstrings, Shin, Calf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Types of Bones - Long, Short, Flat, Irregular, Sesamoid - Test at End of Unit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- Why Teeth are NOT bones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5" name="Google Shape;165;p17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166" name="Google Shape;166;p17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67" name="Google Shape;167;p17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68" name="Google Shape;168;p17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FOURTH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70" name="Google Shape;170;p17"/>
          <p:cNvGraphicFramePr/>
          <p:nvPr/>
        </p:nvGraphicFramePr>
        <p:xfrm>
          <a:off x="7769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Thursdays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8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Types of Bones Test</a:t>
                      </a:r>
                      <a:endParaRPr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Dates of Tests: B Group (1/22); A Group (1/23); D Group (1/24); C Group (1/27)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Review sheet is attached.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8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8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8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80" name="Google Shape;180;p18"/>
          <p:cNvSpPr txBox="1"/>
          <p:nvPr/>
        </p:nvSpPr>
        <p:spPr>
          <a:xfrm>
            <a:off x="442863" y="2435230"/>
            <a:ext cx="3288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Underhand Tossing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Overhand Throwing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1" name="Google Shape;181;p18"/>
          <p:cNvSpPr txBox="1"/>
          <p:nvPr/>
        </p:nvSpPr>
        <p:spPr>
          <a:xfrm>
            <a:off x="3986775" y="2441435"/>
            <a:ext cx="31155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Vary Your Vegetables - Health Benefits of Vegetables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Muscular System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Abdominals, Obliques, Gluteus Maximus, Quadriceps, Hamstrings, Shin, Calf - Test at End of Unit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 - Checkpoint at End of Unit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rPr lang="en-US" sz="10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Teeth - Why Teeth are NOT bones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2" name="Google Shape;182;p18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3" name="Google Shape;183;p18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4</a:t>
            </a:r>
            <a:endParaRPr b="1" sz="2100" u="sng"/>
          </a:p>
        </p:txBody>
      </p:sp>
      <p:sp>
        <p:nvSpPr>
          <p:cNvPr id="184" name="Google Shape;184;p18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85" name="Google Shape;185;p18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86" name="Google Shape;186;p18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FIFTH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87" name="Google Shape;187;p18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88" name="Google Shape;188;p18"/>
          <p:cNvGraphicFramePr/>
          <p:nvPr/>
        </p:nvGraphicFramePr>
        <p:xfrm>
          <a:off x="7769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{013F9076-59E3-4C33-AF5A-BC3883A5263C}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Fridays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8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Bone Checkpoint</a:t>
                      </a:r>
                      <a:endParaRPr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Dates of Checkpoint: B Group (1/15); A Group (1/16); D Group (1/17); C Group (1/21)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Checkpoint will include all of the bones listed above.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6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Muscles Test</a:t>
                      </a:r>
                      <a:endParaRPr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Dates of Muscles Test: B Group (1/22); A Group (1/23); D Group (1/24); C Group (1/27)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Review sheet is attached.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